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BE747A-E9AA-4585-B338-2A06A0C21759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79BBB-ACF2-41C0-8C9F-B7D0A660B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43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945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618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69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55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29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92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95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40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583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522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67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90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15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71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32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930F7-6F8E-4CF9-BAA5-A4A71CAA6A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81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2590800" y="269875"/>
            <a:ext cx="8077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947601" y="770919"/>
            <a:ext cx="29177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EG" sz="2800" b="1" dirty="0"/>
              <a:t>بسم الله الرحمن الرحيم </a:t>
            </a:r>
            <a:endParaRPr lang="en-GB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965104" y="1412875"/>
            <a:ext cx="53285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3200" dirty="0"/>
              <a:t>محاضرة الفرقة الثانية </a:t>
            </a:r>
            <a:endParaRPr lang="en-US" sz="3200" dirty="0"/>
          </a:p>
          <a:p>
            <a:pPr algn="ctr"/>
            <a:r>
              <a:rPr lang="ar-EG" sz="3200" dirty="0"/>
              <a:t>الاحد 22-3-2020</a:t>
            </a:r>
            <a:endParaRPr lang="en-GB" sz="3200" dirty="0"/>
          </a:p>
        </p:txBody>
      </p:sp>
      <p:pic>
        <p:nvPicPr>
          <p:cNvPr id="8194" name="Picture 2" descr="شعار جامعة بنها الجديد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316" y="0"/>
            <a:ext cx="1371600" cy="764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224401" y="3072606"/>
            <a:ext cx="84667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2800" b="1" i="1" dirty="0"/>
              <a:t>مادة : نصوص اجتماعية</a:t>
            </a:r>
            <a:r>
              <a:rPr lang="ar-EG" sz="1400" b="1" i="1" dirty="0"/>
              <a:t> </a:t>
            </a:r>
            <a:endParaRPr lang="en-GB" sz="1400" b="1" i="1" dirty="0"/>
          </a:p>
        </p:txBody>
      </p:sp>
      <p:sp>
        <p:nvSpPr>
          <p:cNvPr id="9" name="Rectangle 8"/>
          <p:cNvSpPr/>
          <p:nvPr/>
        </p:nvSpPr>
        <p:spPr>
          <a:xfrm>
            <a:off x="2325532" y="4589513"/>
            <a:ext cx="84667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i="1" dirty="0"/>
              <a:t>By </a:t>
            </a:r>
            <a:endParaRPr lang="en-GB" sz="4000" dirty="0"/>
          </a:p>
          <a:p>
            <a:pPr algn="ctr"/>
            <a:r>
              <a:rPr lang="en-US" sz="4000" b="1" dirty="0"/>
              <a:t>DR. </a:t>
            </a:r>
            <a:r>
              <a:rPr lang="en-US" sz="4000" b="1" dirty="0" err="1"/>
              <a:t>Karima</a:t>
            </a:r>
            <a:r>
              <a:rPr lang="en-US" sz="4000" b="1" dirty="0"/>
              <a:t> </a:t>
            </a:r>
            <a:r>
              <a:rPr lang="en-US" sz="4000" b="1" dirty="0" err="1"/>
              <a:t>samer</a:t>
            </a:r>
            <a:r>
              <a:rPr lang="en-US" sz="4000" b="1" dirty="0"/>
              <a:t> el </a:t>
            </a:r>
            <a:r>
              <a:rPr lang="en-US" sz="4000" b="1" dirty="0" err="1"/>
              <a:t>hosary</a:t>
            </a:r>
            <a:r>
              <a:rPr lang="en-US" sz="4000" b="1" dirty="0"/>
              <a:t> </a:t>
            </a:r>
            <a:endParaRPr lang="en-GB" sz="4000" b="1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23734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07568" y="188641"/>
            <a:ext cx="846043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400" dirty="0"/>
              <a:t>ترجمة من ص 27 الى ص 29 </a:t>
            </a:r>
          </a:p>
          <a:p>
            <a:pPr algn="r"/>
            <a:endParaRPr lang="ar-EG" sz="2400" dirty="0"/>
          </a:p>
          <a:p>
            <a:pPr algn="r"/>
            <a:r>
              <a:rPr lang="ar-EG" sz="2400" dirty="0"/>
              <a:t>منذ السبعينيات حدث تحول تاريخى فى دراسة المشاكل الاجتماعية </a:t>
            </a:r>
          </a:p>
          <a:p>
            <a:pPr algn="r"/>
            <a:r>
              <a:rPr lang="ar-EG" sz="2400" dirty="0"/>
              <a:t>.فقد كانت تدرس على انها جوانب موضوعية من الواقع يمكنملاحظتها , وتم تعريفها على انها ظروف غير مرغوب فيها – خطيرة –مهنية – ظالمة تهدد استقرار المجتمع بشكل ما</a:t>
            </a:r>
          </a:p>
          <a:p>
            <a:pPr algn="r"/>
            <a:r>
              <a:rPr lang="ar-EG" sz="2400" dirty="0"/>
              <a:t> . وكان الهدف من دراسة المشاكل الاجتماعية هو الوصول الى القوى الكامنة التى تسهم فيها .</a:t>
            </a:r>
          </a:p>
          <a:p>
            <a:pPr algn="r"/>
            <a:endParaRPr lang="ar-EG" sz="2400" dirty="0"/>
          </a:p>
          <a:p>
            <a:pPr algn="r"/>
            <a:r>
              <a:rPr lang="ar-EG" sz="2400" dirty="0"/>
              <a:t>ومنذ السبعينبات , ظهر منظور جديد يركز على البناء الاجتماعى وينطلق من فرضية ان المشكلة الاجتماعية "مسألة تعريف " فيكثر من الظروف والسلوكيات التى تعتبر مشاكل اجتماعية لم تعد الان مشكلة اجتماعية والعكس ,</a:t>
            </a:r>
          </a:p>
          <a:p>
            <a:pPr algn="r"/>
            <a:endParaRPr lang="ar-EG" sz="2400" dirty="0"/>
          </a:p>
          <a:p>
            <a:pPr algn="r"/>
            <a:r>
              <a:rPr lang="ar-EG" sz="2400" dirty="0"/>
              <a:t>فعلى سبيي المثال , كان للوالدين الحق فى تأديب اولادهما كما يشاءان , ونحن الان نعتبر بعض اشكال التأديب اسءة للاولاد . وايضا المثلية الجنسية كانت مشكلة قديما فى العالم أجمع ولكنها اصبحت الان مباحة فى بعض الدول 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8773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3592" y="-8003"/>
            <a:ext cx="806489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000" dirty="0"/>
              <a:t>وقد شجع كل من "سبيكتور وكيتسوس" (1977) علماء الاجتماع للتخلى عن مفهوم المشاكل الاجتماعية باعتبارها</a:t>
            </a:r>
          </a:p>
          <a:p>
            <a:pPr algn="r"/>
            <a:r>
              <a:rPr lang="ar-EG" sz="2000" dirty="0"/>
              <a:t> نوع من الظروف , ونظروا لها على انها مجرد مجموعة من الانشطة التى تعبر عن مظالم فئة معينة</a:t>
            </a:r>
          </a:p>
          <a:p>
            <a:pPr algn="r"/>
            <a:r>
              <a:rPr lang="ar-EG" sz="2000" dirty="0"/>
              <a:t> , ومهمة علماء الاجتماع لا تتمثل فى تقييمها بل فى محاسبة المنظمات المسئولة عنها مما كان له دور فى تنشيط الدراسات حول المشكلات الاجتماعية</a:t>
            </a:r>
          </a:p>
          <a:p>
            <a:pPr algn="r"/>
            <a:r>
              <a:rPr lang="ar-EG" sz="2000" dirty="0"/>
              <a:t> , وتطور البحوث فى قضايا جديدة . كالبغاء –الأطفال المفقودين – التدخين – التحرش الجنسى – الايدز- اساءة معاملة الاطفال والازواج والمسنين , </a:t>
            </a:r>
          </a:p>
          <a:p>
            <a:pPr algn="r"/>
            <a:r>
              <a:rPr lang="ar-EG" sz="2000" dirty="0"/>
              <a:t>هذا بالنسبة للكتابات المعاصرة </a:t>
            </a:r>
          </a:p>
          <a:p>
            <a:pPr algn="r"/>
            <a:r>
              <a:rPr lang="ar-EG" sz="2000" dirty="0"/>
              <a:t>, ايضا تم التركيز على بعض المشاكل الاجتماعية التاريخية , والمشاكل الاجتماعية التاريخية , والمشاكل الاجتماعية فى سياقات ثقافية متعددة </a:t>
            </a:r>
          </a:p>
          <a:p>
            <a:pPr algn="r"/>
            <a:endParaRPr lang="ar-EG" sz="2000" dirty="0"/>
          </a:p>
          <a:p>
            <a:pPr algn="r"/>
            <a:r>
              <a:rPr lang="ar-EG" sz="2000" dirty="0"/>
              <a:t>وبهذا اصبح لوسائل الاعلام وعلماء الاجتماع والخبراء ومنظموا الحركات الاجتماعية </a:t>
            </a:r>
          </a:p>
          <a:p>
            <a:pPr algn="r"/>
            <a:r>
              <a:rPr lang="ar-EG" sz="2000" dirty="0"/>
              <a:t>رؤية حول المشاكل الاجتماعية  وكيفية اداراتها من قبل صانعى السياسات وما يقومون به من اجراءات للتصدى لها .</a:t>
            </a:r>
          </a:p>
          <a:p>
            <a:pPr algn="r"/>
            <a:r>
              <a:rPr lang="ar-EG" sz="2000" dirty="0"/>
              <a:t> وقد حرص بعض علماء الاجتماع التزام الصيغة الرسمية والحياد التام فى التعبير عن المشاكل حسب المطالبين بها</a:t>
            </a:r>
          </a:p>
          <a:p>
            <a:pPr algn="r"/>
            <a:r>
              <a:rPr lang="ar-EG" sz="2000" dirty="0"/>
              <a:t> , فيما يرى البعض الاخر لابد من الطعن وتقديم التحليل الكامل للمشكلة الاجتماعية </a:t>
            </a:r>
          </a:p>
          <a:p>
            <a:pPr algn="r"/>
            <a:endParaRPr lang="ar-EG" sz="2000" dirty="0"/>
          </a:p>
          <a:p>
            <a:pPr algn="r"/>
            <a:r>
              <a:rPr lang="ar-EG" sz="2000" dirty="0"/>
              <a:t>الخلاصة : يختلف معنى كلمة مشكلة اجتماعية من مجتمع لاخر حسب ثقافة هذا المجتمع 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24026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346936" y="2381380"/>
            <a:ext cx="3711465" cy="280022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6600" dirty="0"/>
              <a:t>Thank you</a:t>
            </a:r>
            <a:endParaRPr lang="en-US" sz="6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53862" y="1514198"/>
            <a:ext cx="3042138" cy="305780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9071625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349</Words>
  <Application>Microsoft Office PowerPoint</Application>
  <PresentationFormat>Widescreen</PresentationFormat>
  <Paragraphs>34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Tarek PC</dc:creator>
  <cp:lastModifiedBy>Tarek PC</cp:lastModifiedBy>
  <cp:revision>4</cp:revision>
  <dcterms:created xsi:type="dcterms:W3CDTF">2020-04-01T11:18:51Z</dcterms:created>
  <dcterms:modified xsi:type="dcterms:W3CDTF">2020-04-01T11:33:10Z</dcterms:modified>
</cp:coreProperties>
</file>